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60" r:id="rId4"/>
    <p:sldId id="269" r:id="rId5"/>
    <p:sldId id="261" r:id="rId6"/>
    <p:sldId id="257" r:id="rId7"/>
    <p:sldId id="258" r:id="rId8"/>
    <p:sldId id="262" r:id="rId9"/>
    <p:sldId id="264" r:id="rId10"/>
    <p:sldId id="265" r:id="rId11"/>
    <p:sldId id="263" r:id="rId12"/>
    <p:sldId id="266" r:id="rId13"/>
    <p:sldId id="267" r:id="rId14"/>
    <p:sldId id="268"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1331" autoAdjust="0"/>
  </p:normalViewPr>
  <p:slideViewPr>
    <p:cSldViewPr>
      <p:cViewPr varScale="1">
        <p:scale>
          <a:sx n="100" d="100"/>
          <a:sy n="100" d="100"/>
        </p:scale>
        <p:origin x="-2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DB1A3631-4AE1-42B8-AC12-D806E9F5C790}" type="datetimeFigureOut">
              <a:rPr lang="en-US" smtClean="0"/>
              <a:t>8/12/2014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665CEF74-AE15-47B8-A59F-13F8DE1EC0FD}" type="slidenum">
              <a:rPr lang="en-US" smtClean="0"/>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1A3631-4AE1-42B8-AC12-D806E9F5C790}"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1A3631-4AE1-42B8-AC12-D806E9F5C790}"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B1A3631-4AE1-42B8-AC12-D806E9F5C790}"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DB1A3631-4AE1-42B8-AC12-D806E9F5C790}" type="datetimeFigureOut">
              <a:rPr lang="en-US" smtClean="0"/>
              <a:t>8/12/2014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665CEF74-AE15-47B8-A59F-13F8DE1EC0F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1A3631-4AE1-42B8-AC12-D806E9F5C790}" type="datetimeFigureOut">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DB1A3631-4AE1-42B8-AC12-D806E9F5C790}" type="datetimeFigureOut">
              <a:rPr lang="en-US" smtClean="0"/>
              <a:t>8/12/2014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DB1A3631-4AE1-42B8-AC12-D806E9F5C790}" type="datetimeFigureOut">
              <a:rPr lang="en-US" smtClean="0"/>
              <a:t>8/12/2014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1A3631-4AE1-42B8-AC12-D806E9F5C790}" type="datetimeFigureOut">
              <a:rPr lang="en-US" smtClean="0"/>
              <a:t>8/12/2014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DB1A3631-4AE1-42B8-AC12-D806E9F5C790}" type="datetimeFigureOut">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DB1A3631-4AE1-42B8-AC12-D806E9F5C790}" type="datetimeFigureOut">
              <a:rPr lang="en-US" smtClean="0"/>
              <a:t>8/12/2014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5CEF74-AE15-47B8-A59F-13F8DE1EC0F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DB1A3631-4AE1-42B8-AC12-D806E9F5C790}" type="datetimeFigureOut">
              <a:rPr lang="en-US" smtClean="0"/>
              <a:t>8/12/2014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65CEF74-AE15-47B8-A59F-13F8DE1EC0FD}"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images.moviepostershop.com/we-can-do-it-movie-poster-9999-1020380237.jp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media.beta.photobucket.com/user/aja8888/media/Ostrich.jpg.html?filters%5bterm%5d=ostrich%20head%20in%20sand&amp;filters%5bprimary%5d=images&amp;filters%5bsecondary%5d=videos&amp;sort=1&amp;o=2"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6"/>
                </a:solidFill>
              </a:rPr>
              <a:t>Eternal vigilance is the price of </a:t>
            </a:r>
            <a:r>
              <a:rPr lang="en-US" dirty="0" err="1" smtClean="0">
                <a:solidFill>
                  <a:schemeClr val="accent6"/>
                </a:solidFill>
              </a:rPr>
              <a:t>bayh</a:t>
            </a:r>
            <a:r>
              <a:rPr lang="en-US" dirty="0" smtClean="0">
                <a:solidFill>
                  <a:schemeClr val="accent6"/>
                </a:solidFill>
              </a:rPr>
              <a:t>-Dole</a:t>
            </a:r>
            <a:endParaRPr lang="en-US" dirty="0">
              <a:solidFill>
                <a:schemeClr val="accent6"/>
              </a:solidFill>
            </a:endParaRPr>
          </a:p>
        </p:txBody>
      </p:sp>
      <p:sp>
        <p:nvSpPr>
          <p:cNvPr id="3" name="Subtitle 2"/>
          <p:cNvSpPr>
            <a:spLocks noGrp="1"/>
          </p:cNvSpPr>
          <p:nvPr>
            <p:ph type="subTitle" idx="1"/>
          </p:nvPr>
        </p:nvSpPr>
        <p:spPr/>
        <p:txBody>
          <a:bodyPr/>
          <a:lstStyle/>
          <a:p>
            <a:r>
              <a:rPr lang="en-US" dirty="0" smtClean="0"/>
              <a:t>By </a:t>
            </a:r>
          </a:p>
          <a:p>
            <a:r>
              <a:rPr lang="en-US" dirty="0" smtClean="0"/>
              <a:t>Joseph P. Allen</a:t>
            </a:r>
          </a:p>
          <a:p>
            <a:r>
              <a:rPr lang="en-US" dirty="0" smtClean="0"/>
              <a:t>2014 AUTM Eastern Regional Meeting</a:t>
            </a:r>
            <a:endParaRPr lang="en-US" dirty="0"/>
          </a:p>
        </p:txBody>
      </p:sp>
    </p:spTree>
    <p:extLst>
      <p:ext uri="{BB962C8B-B14F-4D97-AF65-F5344CB8AC3E}">
        <p14:creationId xmlns:p14="http://schemas.microsoft.com/office/powerpoint/2010/main" val="12430297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52400"/>
            <a:ext cx="8229600" cy="1828800"/>
          </a:xfrm>
        </p:spPr>
        <p:txBody>
          <a:bodyPr>
            <a:noAutofit/>
          </a:bodyPr>
          <a:lstStyle/>
          <a:p>
            <a:r>
              <a:rPr lang="en-US" sz="3200" dirty="0">
                <a:solidFill>
                  <a:schemeClr val="accent6"/>
                </a:solidFill>
              </a:rPr>
              <a:t>We have a </a:t>
            </a:r>
            <a:r>
              <a:rPr lang="en-US" sz="3200" dirty="0" smtClean="0">
                <a:solidFill>
                  <a:schemeClr val="accent6"/>
                </a:solidFill>
              </a:rPr>
              <a:t>good </a:t>
            </a:r>
            <a:r>
              <a:rPr lang="en-US" sz="3200" dirty="0">
                <a:solidFill>
                  <a:schemeClr val="accent6"/>
                </a:solidFill>
              </a:rPr>
              <a:t>story to </a:t>
            </a:r>
            <a:r>
              <a:rPr lang="en-US" sz="3200" dirty="0" smtClean="0">
                <a:solidFill>
                  <a:schemeClr val="accent6"/>
                </a:solidFill>
              </a:rPr>
              <a:t>tell </a:t>
            </a:r>
            <a:br>
              <a:rPr lang="en-US" sz="3200" dirty="0" smtClean="0">
                <a:solidFill>
                  <a:schemeClr val="accent6"/>
                </a:solidFill>
              </a:rPr>
            </a:br>
            <a:r>
              <a:rPr lang="en-US" sz="3200" dirty="0" smtClean="0">
                <a:solidFill>
                  <a:schemeClr val="accent6"/>
                </a:solidFill>
              </a:rPr>
              <a:t>that will resonate with the public</a:t>
            </a:r>
            <a:r>
              <a:rPr lang="en-US" sz="3200" dirty="0"/>
              <a:t/>
            </a:r>
            <a:br>
              <a:rPr lang="en-US" sz="3200" dirty="0"/>
            </a:br>
            <a:r>
              <a:rPr lang="en-US" sz="3200" dirty="0" smtClean="0"/>
              <a:t/>
            </a:r>
            <a:br>
              <a:rPr lang="en-US" sz="3200" dirty="0" smtClean="0"/>
            </a:br>
            <a:endParaRPr lang="en-US" sz="3200" dirty="0"/>
          </a:p>
        </p:txBody>
      </p:sp>
      <p:sp>
        <p:nvSpPr>
          <p:cNvPr id="3" name="Subtitle 2"/>
          <p:cNvSpPr>
            <a:spLocks noGrp="1"/>
          </p:cNvSpPr>
          <p:nvPr>
            <p:ph type="subTitle" idx="1"/>
          </p:nvPr>
        </p:nvSpPr>
        <p:spPr>
          <a:xfrm>
            <a:off x="1371600" y="2362200"/>
            <a:ext cx="6400800" cy="1752600"/>
          </a:xfrm>
        </p:spPr>
        <p:txBody>
          <a:bodyPr/>
          <a:lstStyle/>
          <a:p>
            <a:endParaRPr lang="en-US" dirty="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7200" y="1143000"/>
            <a:ext cx="8229600" cy="5410200"/>
          </a:xfrm>
          <a:prstGeom prst="rect">
            <a:avLst/>
          </a:prstGeom>
        </p:spPr>
      </p:pic>
    </p:spTree>
    <p:extLst>
      <p:ext uri="{BB962C8B-B14F-4D97-AF65-F5344CB8AC3E}">
        <p14:creationId xmlns:p14="http://schemas.microsoft.com/office/powerpoint/2010/main" val="1721959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100" dirty="0" smtClean="0">
                <a:solidFill>
                  <a:schemeClr val="accent6"/>
                </a:solidFill>
              </a:rPr>
              <a:t/>
            </a:r>
            <a:br>
              <a:rPr lang="en-US" sz="3100" dirty="0" smtClean="0">
                <a:solidFill>
                  <a:schemeClr val="accent6"/>
                </a:solidFill>
              </a:rPr>
            </a:br>
            <a:r>
              <a:rPr lang="en-US" sz="3100" dirty="0" smtClean="0">
                <a:solidFill>
                  <a:schemeClr val="accent6"/>
                </a:solidFill>
              </a:rPr>
              <a:t>We impact lives around the world…</a:t>
            </a:r>
            <a:r>
              <a:rPr lang="en-US" sz="2800" dirty="0" smtClean="0">
                <a:solidFill>
                  <a:schemeClr val="accent6"/>
                </a:solidFill>
              </a:rPr>
              <a:t> </a:t>
            </a:r>
            <a:br>
              <a:rPr lang="en-US" sz="2800" dirty="0" smtClean="0">
                <a:solidFill>
                  <a:schemeClr val="accent6"/>
                </a:solidFill>
              </a:rPr>
            </a:br>
            <a:r>
              <a:rPr lang="en-US" sz="4000" dirty="0" smtClean="0">
                <a:solidFill>
                  <a:schemeClr val="tx1"/>
                </a:solidFill>
              </a:rPr>
              <a:t>“Without your law, I wouldn’t be alive today.” </a:t>
            </a:r>
            <a:br>
              <a:rPr lang="en-US" sz="4000" dirty="0" smtClean="0">
                <a:solidFill>
                  <a:schemeClr val="tx1"/>
                </a:solidFill>
              </a:rPr>
            </a:br>
            <a:r>
              <a:rPr lang="en-US" sz="3100" dirty="0" smtClean="0">
                <a:solidFill>
                  <a:schemeClr val="tx1"/>
                </a:solidFill>
              </a:rPr>
              <a:t>Cancer </a:t>
            </a:r>
            <a:r>
              <a:rPr lang="en-US" sz="3100" dirty="0">
                <a:solidFill>
                  <a:schemeClr val="tx1"/>
                </a:solidFill>
              </a:rPr>
              <a:t>survivor Betsy </a:t>
            </a:r>
            <a:r>
              <a:rPr lang="en-US" sz="3100" dirty="0" err="1">
                <a:solidFill>
                  <a:schemeClr val="tx1"/>
                </a:solidFill>
              </a:rPr>
              <a:t>deParry</a:t>
            </a:r>
            <a:r>
              <a:rPr lang="en-US" sz="3100" dirty="0">
                <a:solidFill>
                  <a:schemeClr val="tx1"/>
                </a:solidFill>
              </a:rPr>
              <a:t> hugs Sen. Bayh</a:t>
            </a: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447800" y="2209800"/>
            <a:ext cx="5537200" cy="4152900"/>
          </a:xfrm>
        </p:spPr>
      </p:pic>
    </p:spTree>
    <p:extLst>
      <p:ext uri="{BB962C8B-B14F-4D97-AF65-F5344CB8AC3E}">
        <p14:creationId xmlns:p14="http://schemas.microsoft.com/office/powerpoint/2010/main" val="26287731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dirty="0" smtClean="0">
                <a:solidFill>
                  <a:schemeClr val="accent6"/>
                </a:solidFill>
              </a:rPr>
              <a:t>And are an important part of the US economy</a:t>
            </a:r>
            <a:endParaRPr lang="en-US" sz="3600" dirty="0">
              <a:solidFill>
                <a:schemeClr val="accent6"/>
              </a:solidFill>
            </a:endParaRPr>
          </a:p>
        </p:txBody>
      </p:sp>
      <p:sp>
        <p:nvSpPr>
          <p:cNvPr id="3" name="Content Placeholder 2"/>
          <p:cNvSpPr>
            <a:spLocks noGrp="1"/>
          </p:cNvSpPr>
          <p:nvPr>
            <p:ph sz="half" idx="1"/>
          </p:nvPr>
        </p:nvSpPr>
        <p:spPr/>
        <p:txBody>
          <a:bodyPr>
            <a:normAutofit fontScale="92500" lnSpcReduction="20000"/>
          </a:bodyPr>
          <a:lstStyle/>
          <a:p>
            <a:r>
              <a:rPr lang="en-US" sz="3000" dirty="0" smtClean="0"/>
              <a:t>153 new drugs </a:t>
            </a:r>
            <a:r>
              <a:rPr lang="en-US" dirty="0" smtClean="0"/>
              <a:t>on market under Bayh-Dole--</a:t>
            </a:r>
            <a:r>
              <a:rPr lang="en-US" dirty="0" smtClean="0">
                <a:solidFill>
                  <a:srgbClr val="FF0000"/>
                </a:solidFill>
              </a:rPr>
              <a:t> </a:t>
            </a:r>
            <a:r>
              <a:rPr lang="en-US" dirty="0" smtClean="0">
                <a:solidFill>
                  <a:srgbClr val="FFFF00"/>
                </a:solidFill>
              </a:rPr>
              <a:t>zero before</a:t>
            </a:r>
          </a:p>
          <a:p>
            <a:r>
              <a:rPr lang="en-US" dirty="0" smtClean="0"/>
              <a:t>Bayh-Dole contributed $863 BILLION</a:t>
            </a:r>
            <a:r>
              <a:rPr lang="en-US" sz="2400" dirty="0" smtClean="0"/>
              <a:t> </a:t>
            </a:r>
            <a:r>
              <a:rPr lang="en-US" dirty="0" smtClean="0"/>
              <a:t>to US gross industry output (‘96- ‘10)</a:t>
            </a:r>
          </a:p>
          <a:p>
            <a:r>
              <a:rPr lang="en-US" dirty="0" smtClean="0"/>
              <a:t>Public sector drugs receive FDA </a:t>
            </a:r>
            <a:r>
              <a:rPr lang="en-US" sz="2400" dirty="0" smtClean="0"/>
              <a:t>“</a:t>
            </a:r>
            <a:r>
              <a:rPr lang="en-US" sz="3000" dirty="0" smtClean="0"/>
              <a:t>high priority reviews” at twice the rate of private sector or foreign drugs</a:t>
            </a:r>
            <a:endParaRPr lang="en-US" sz="3000" dirty="0"/>
          </a:p>
        </p:txBody>
      </p:sp>
      <p:sp>
        <p:nvSpPr>
          <p:cNvPr id="4" name="Content Placeholder 3"/>
          <p:cNvSpPr>
            <a:spLocks noGrp="1"/>
          </p:cNvSpPr>
          <p:nvPr>
            <p:ph sz="half" idx="2"/>
          </p:nvPr>
        </p:nvSpPr>
        <p:spPr/>
        <p:txBody>
          <a:bodyPr>
            <a:normAutofit fontScale="92500" lnSpcReduction="20000"/>
          </a:bodyPr>
          <a:lstStyle/>
          <a:p>
            <a:r>
              <a:rPr lang="en-US" sz="3000" dirty="0" smtClean="0"/>
              <a:t>10,000 new companies </a:t>
            </a:r>
            <a:r>
              <a:rPr lang="en-US" dirty="0" smtClean="0"/>
              <a:t>formed</a:t>
            </a:r>
          </a:p>
          <a:p>
            <a:r>
              <a:rPr lang="en-US" sz="3000" dirty="0" smtClean="0"/>
              <a:t>Supported 3,000,000 US jobs </a:t>
            </a:r>
            <a:r>
              <a:rPr lang="en-US" dirty="0" smtClean="0"/>
              <a:t>between ‘96- ‘10</a:t>
            </a:r>
          </a:p>
          <a:p>
            <a:r>
              <a:rPr lang="en-US" dirty="0" smtClean="0"/>
              <a:t>705 new startups in ‘12 </a:t>
            </a:r>
          </a:p>
          <a:p>
            <a:r>
              <a:rPr lang="en-US" sz="3000" dirty="0" smtClean="0"/>
              <a:t>2 companies formed every working day of the year</a:t>
            </a:r>
          </a:p>
          <a:p>
            <a:r>
              <a:rPr lang="en-US" dirty="0" smtClean="0"/>
              <a:t>‘12 </a:t>
            </a:r>
            <a:r>
              <a:rPr lang="en-US" sz="3000" dirty="0" smtClean="0"/>
              <a:t>Sales of products worth twice federal Investment in university research</a:t>
            </a:r>
            <a:endParaRPr lang="en-US" sz="3000" dirty="0"/>
          </a:p>
        </p:txBody>
      </p:sp>
    </p:spTree>
    <p:extLst>
      <p:ext uri="{BB962C8B-B14F-4D97-AF65-F5344CB8AC3E}">
        <p14:creationId xmlns:p14="http://schemas.microsoft.com/office/powerpoint/2010/main" val="8965751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304800"/>
            <a:ext cx="8229600" cy="533400"/>
          </a:xfrm>
        </p:spPr>
        <p:txBody>
          <a:bodyPr>
            <a:normAutofit/>
          </a:bodyPr>
          <a:lstStyle/>
          <a:p>
            <a:r>
              <a:rPr lang="en-US" sz="3200" dirty="0" smtClean="0">
                <a:solidFill>
                  <a:schemeClr val="accent6"/>
                </a:solidFill>
              </a:rPr>
              <a:t>SO, What should you do?</a:t>
            </a:r>
            <a:endParaRPr lang="en-US" sz="3200" dirty="0">
              <a:solidFill>
                <a:schemeClr val="accent6"/>
              </a:solidFill>
            </a:endParaRPr>
          </a:p>
        </p:txBody>
      </p:sp>
      <p:sp>
        <p:nvSpPr>
          <p:cNvPr id="3" name="Subtitle 2"/>
          <p:cNvSpPr>
            <a:spLocks noGrp="1"/>
          </p:cNvSpPr>
          <p:nvPr>
            <p:ph type="subTitle" idx="1"/>
          </p:nvPr>
        </p:nvSpPr>
        <p:spPr>
          <a:xfrm>
            <a:off x="1295400" y="990600"/>
            <a:ext cx="6934200" cy="5486400"/>
          </a:xfrm>
        </p:spPr>
        <p:txBody>
          <a:bodyPr>
            <a:normAutofit lnSpcReduction="10000"/>
          </a:bodyPr>
          <a:lstStyle/>
          <a:p>
            <a:pPr marL="342900" indent="-342900">
              <a:buFont typeface="Arial" panose="020B0604020202020204" pitchFamily="34" charset="0"/>
              <a:buChar char="•"/>
            </a:pPr>
            <a:r>
              <a:rPr lang="en-US" sz="2400" dirty="0" smtClean="0"/>
              <a:t>P</a:t>
            </a:r>
            <a:r>
              <a:rPr lang="en-US" dirty="0" smtClean="0"/>
              <a:t>ublicize your successes-- explain why they benefit the public</a:t>
            </a:r>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Visit your Congressional and state office holders </a:t>
            </a:r>
            <a:r>
              <a:rPr lang="en-US" sz="2400" dirty="0" smtClean="0"/>
              <a:t>(with Congressional relations)</a:t>
            </a:r>
            <a:endParaRPr lang="en-US"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Circulate articles to those outside the profession</a:t>
            </a:r>
            <a:r>
              <a:rPr lang="en-US" dirty="0" smtClean="0">
                <a:solidFill>
                  <a:srgbClr val="FFFF00"/>
                </a:solidFill>
              </a:rPr>
              <a:t> </a:t>
            </a:r>
            <a:r>
              <a:rPr lang="en-US" dirty="0" smtClean="0"/>
              <a:t>explaining what you do and why it’s important </a:t>
            </a:r>
            <a:endParaRPr lang="en-US" sz="2400" dirty="0" smtClean="0"/>
          </a:p>
          <a:p>
            <a:pPr marL="457200" indent="-457200">
              <a:buFont typeface="Arial" panose="020B0604020202020204" pitchFamily="34" charset="0"/>
              <a:buChar char="•"/>
            </a:pPr>
            <a:endParaRPr lang="en-US" dirty="0" smtClean="0"/>
          </a:p>
          <a:p>
            <a:pPr marL="457200" indent="-457200">
              <a:buFont typeface="Arial" panose="020B0604020202020204" pitchFamily="34" charset="0"/>
              <a:buChar char="•"/>
            </a:pPr>
            <a:r>
              <a:rPr lang="en-US" dirty="0" smtClean="0"/>
              <a:t>Don’t permit slanderous attacks to take root, respond!</a:t>
            </a:r>
            <a:endParaRPr lang="en-US" dirty="0"/>
          </a:p>
        </p:txBody>
      </p:sp>
    </p:spTree>
    <p:extLst>
      <p:ext uri="{BB962C8B-B14F-4D97-AF65-F5344CB8AC3E}">
        <p14:creationId xmlns:p14="http://schemas.microsoft.com/office/powerpoint/2010/main" val="8334723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0"/>
            <a:r>
              <a:rPr lang="en-US" sz="2400" dirty="0" smtClean="0">
                <a:solidFill>
                  <a:srgbClr val="FFFF00"/>
                </a:solidFill>
                <a:effectLst/>
              </a:rPr>
              <a:t>“Do </a:t>
            </a:r>
            <a:r>
              <a:rPr lang="en-US" sz="2400" dirty="0">
                <a:solidFill>
                  <a:srgbClr val="FFFF00"/>
                </a:solidFill>
                <a:effectLst/>
              </a:rPr>
              <a:t>not wait: the time will never be </a:t>
            </a:r>
            <a:r>
              <a:rPr lang="en-US" sz="2400" dirty="0" smtClean="0">
                <a:solidFill>
                  <a:srgbClr val="FFFF00"/>
                </a:solidFill>
                <a:effectLst/>
              </a:rPr>
              <a:t>‘just </a:t>
            </a:r>
            <a:r>
              <a:rPr lang="en-US" sz="2400" dirty="0">
                <a:solidFill>
                  <a:srgbClr val="FFFF00"/>
                </a:solidFill>
                <a:effectLst/>
              </a:rPr>
              <a:t>right</a:t>
            </a:r>
            <a:r>
              <a:rPr lang="en-US" sz="2400" dirty="0" smtClean="0">
                <a:solidFill>
                  <a:srgbClr val="FFFF00"/>
                </a:solidFill>
                <a:effectLst/>
              </a:rPr>
              <a:t>.’ </a:t>
            </a:r>
            <a:r>
              <a:rPr lang="en-US" sz="2400" dirty="0">
                <a:solidFill>
                  <a:srgbClr val="FFFF00"/>
                </a:solidFill>
                <a:effectLst/>
              </a:rPr>
              <a:t>Start where you stand, and work with whatever tools </a:t>
            </a:r>
            <a:r>
              <a:rPr lang="en-US" sz="2400" dirty="0" smtClean="0">
                <a:solidFill>
                  <a:srgbClr val="FFFF00"/>
                </a:solidFill>
                <a:effectLst/>
              </a:rPr>
              <a:t>you </a:t>
            </a:r>
            <a:r>
              <a:rPr lang="en-US" sz="2400" dirty="0">
                <a:solidFill>
                  <a:srgbClr val="FFFF00"/>
                </a:solidFill>
                <a:effectLst/>
              </a:rPr>
              <a:t>may have at your command, and better tools will be found as you go along. </a:t>
            </a:r>
            <a:r>
              <a:rPr lang="en-US" sz="2400" dirty="0" smtClean="0">
                <a:solidFill>
                  <a:srgbClr val="FFFF00"/>
                </a:solidFill>
                <a:effectLst/>
              </a:rPr>
              <a:t>“ </a:t>
            </a:r>
            <a:r>
              <a:rPr lang="en-US" sz="2400" dirty="0" smtClean="0">
                <a:solidFill>
                  <a:schemeClr val="tx1"/>
                </a:solidFill>
                <a:effectLst/>
              </a:rPr>
              <a:t/>
            </a:r>
            <a:br>
              <a:rPr lang="en-US" sz="2400" dirty="0" smtClean="0">
                <a:solidFill>
                  <a:schemeClr val="tx1"/>
                </a:solidFill>
                <a:effectLst/>
              </a:rPr>
            </a:br>
            <a:r>
              <a:rPr lang="en-US" sz="1400" dirty="0" smtClean="0">
                <a:solidFill>
                  <a:schemeClr val="tx1"/>
                </a:solidFill>
                <a:effectLst/>
              </a:rPr>
              <a:t>George </a:t>
            </a:r>
            <a:r>
              <a:rPr lang="en-US" sz="1400" dirty="0">
                <a:solidFill>
                  <a:schemeClr val="tx1"/>
                </a:solidFill>
                <a:effectLst/>
              </a:rPr>
              <a:t>Herbert</a:t>
            </a:r>
            <a:r>
              <a:rPr lang="en-US" sz="2400" dirty="0">
                <a:solidFill>
                  <a:schemeClr val="tx1"/>
                </a:solidFill>
                <a:effectLst/>
              </a:rPr>
              <a:t/>
            </a:r>
            <a:br>
              <a:rPr lang="en-US" sz="2400" dirty="0">
                <a:solidFill>
                  <a:schemeClr val="tx1"/>
                </a:solidFill>
                <a:effectLst/>
              </a:rPr>
            </a:br>
            <a:endParaRPr lang="en-US" sz="2400" dirty="0">
              <a:solidFill>
                <a:schemeClr val="tx1"/>
              </a:solidFill>
            </a:endParaRPr>
          </a:p>
        </p:txBody>
      </p:sp>
      <p:pic>
        <p:nvPicPr>
          <p:cNvPr id="4" name="Picture 2" descr="http://images.moviepostershop.com/we-can-do-it-movie-poster-9999-1010380237.jpg">
            <a:hlinkClick r:id="rId2" tooltip="Click to View Larger"/>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905000" y="1524000"/>
            <a:ext cx="5105400" cy="4953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25372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1219200"/>
          </a:xfrm>
        </p:spPr>
        <p:txBody>
          <a:bodyPr>
            <a:normAutofit fontScale="90000"/>
          </a:bodyPr>
          <a:lstStyle/>
          <a:p>
            <a:r>
              <a:rPr lang="en-US" sz="3100" dirty="0" smtClean="0">
                <a:solidFill>
                  <a:schemeClr val="accent6"/>
                </a:solidFill>
              </a:rPr>
              <a:t>Times are </a:t>
            </a:r>
            <a:r>
              <a:rPr lang="en-US" sz="3100" dirty="0" err="1" smtClean="0">
                <a:solidFill>
                  <a:schemeClr val="accent6"/>
                </a:solidFill>
              </a:rPr>
              <a:t>uncertain,emotions</a:t>
            </a:r>
            <a:r>
              <a:rPr lang="en-US" sz="3100" dirty="0" smtClean="0">
                <a:solidFill>
                  <a:schemeClr val="accent6"/>
                </a:solidFill>
              </a:rPr>
              <a:t> are running high and we’re in the cross fire</a:t>
            </a:r>
            <a:r>
              <a:rPr lang="en-US" sz="3100" dirty="0">
                <a:solidFill>
                  <a:schemeClr val="accent6"/>
                </a:solidFill>
              </a:rPr>
              <a:t/>
            </a:r>
            <a:br>
              <a:rPr lang="en-US" sz="3100" dirty="0">
                <a:solidFill>
                  <a:schemeClr val="accent6"/>
                </a:solidFill>
              </a:rPr>
            </a:br>
            <a:r>
              <a:rPr lang="en-US" sz="1600" dirty="0"/>
              <a:t/>
            </a:r>
            <a:br>
              <a:rPr lang="en-US" sz="1600" dirty="0"/>
            </a:br>
            <a:r>
              <a:rPr lang="en-US" sz="1600" dirty="0"/>
              <a:t>(</a:t>
            </a:r>
            <a:r>
              <a:rPr lang="en-US" sz="1600" dirty="0" smtClean="0"/>
              <a:t>Hatfield Clan, licensed under public domain via Wikimedia)</a:t>
            </a:r>
            <a:br>
              <a:rPr lang="en-US" sz="1600" dirty="0" smtClean="0"/>
            </a:br>
            <a:endParaRPr lang="en-US" sz="1600"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295400"/>
            <a:ext cx="6629400" cy="5089525"/>
          </a:xfrm>
        </p:spPr>
      </p:pic>
    </p:spTree>
    <p:extLst>
      <p:ext uri="{BB962C8B-B14F-4D97-AF65-F5344CB8AC3E}">
        <p14:creationId xmlns:p14="http://schemas.microsoft.com/office/powerpoint/2010/main" val="3792206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chemeClr val="accent6"/>
                </a:solidFill>
              </a:rPr>
              <a:t>W</a:t>
            </a:r>
            <a:r>
              <a:rPr lang="en-US" sz="3200" dirty="0" smtClean="0">
                <a:solidFill>
                  <a:schemeClr val="accent6"/>
                </a:solidFill>
              </a:rPr>
              <a:t>e’re impacted by larger debates raging all around us</a:t>
            </a:r>
            <a:endParaRPr lang="en-US" sz="3200" dirty="0">
              <a:solidFill>
                <a:schemeClr val="accent6"/>
              </a:solidFill>
            </a:endParaRPr>
          </a:p>
        </p:txBody>
      </p:sp>
      <p:sp>
        <p:nvSpPr>
          <p:cNvPr id="3" name="Content Placeholder 2"/>
          <p:cNvSpPr>
            <a:spLocks noGrp="1"/>
          </p:cNvSpPr>
          <p:nvPr>
            <p:ph idx="1"/>
          </p:nvPr>
        </p:nvSpPr>
        <p:spPr/>
        <p:txBody>
          <a:bodyPr>
            <a:normAutofit/>
          </a:bodyPr>
          <a:lstStyle/>
          <a:p>
            <a:pPr marL="137160" indent="0">
              <a:buNone/>
            </a:pPr>
            <a:r>
              <a:rPr lang="en-US" dirty="0" smtClean="0"/>
              <a:t>Are Americans participants in the economy or victims?</a:t>
            </a:r>
          </a:p>
          <a:p>
            <a:pPr marL="137160" indent="0">
              <a:buNone/>
            </a:pPr>
            <a:endParaRPr lang="en-US" dirty="0"/>
          </a:p>
          <a:p>
            <a:pPr marL="137160" indent="0">
              <a:buNone/>
            </a:pPr>
            <a:r>
              <a:rPr lang="en-US" dirty="0" smtClean="0"/>
              <a:t>Does innovation lead to prosperity for average folks or  </a:t>
            </a:r>
            <a:r>
              <a:rPr lang="en-US" dirty="0" smtClean="0"/>
              <a:t>just</a:t>
            </a:r>
            <a:r>
              <a:rPr lang="en-US" dirty="0" smtClean="0"/>
              <a:t> </a:t>
            </a:r>
            <a:r>
              <a:rPr lang="en-US" dirty="0" smtClean="0"/>
              <a:t>the elites?</a:t>
            </a:r>
          </a:p>
          <a:p>
            <a:pPr marL="137160" indent="0">
              <a:buNone/>
            </a:pPr>
            <a:endParaRPr lang="en-US" dirty="0"/>
          </a:p>
          <a:p>
            <a:pPr marL="137160" indent="0">
              <a:buNone/>
            </a:pPr>
            <a:r>
              <a:rPr lang="en-US" dirty="0" smtClean="0"/>
              <a:t>Does the patent system promote or hinder innovation?</a:t>
            </a:r>
          </a:p>
          <a:p>
            <a:pPr marL="137160" indent="0">
              <a:buNone/>
            </a:pPr>
            <a:endParaRPr lang="en-US" dirty="0"/>
          </a:p>
          <a:p>
            <a:pPr marL="137160" indent="0">
              <a:buNone/>
            </a:pPr>
            <a:r>
              <a:rPr lang="en-US" dirty="0" smtClean="0"/>
              <a:t>Should government or markets steer the economy?</a:t>
            </a:r>
          </a:p>
          <a:p>
            <a:pPr marL="137160" indent="0">
              <a:buNone/>
            </a:pPr>
            <a:endParaRPr lang="en-US" dirty="0"/>
          </a:p>
          <a:p>
            <a:pPr marL="137160" indent="0">
              <a:buNone/>
            </a:pPr>
            <a:endParaRPr lang="en-US" dirty="0"/>
          </a:p>
        </p:txBody>
      </p:sp>
    </p:spTree>
    <p:extLst>
      <p:ext uri="{BB962C8B-B14F-4D97-AF65-F5344CB8AC3E}">
        <p14:creationId xmlns:p14="http://schemas.microsoft.com/office/powerpoint/2010/main" val="16045584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6"/>
                </a:solidFill>
              </a:rPr>
              <a:t>While you may not notice them, the critics have their eyes on you</a:t>
            </a:r>
            <a:endParaRPr lang="en-US" sz="3200" dirty="0">
              <a:solidFill>
                <a:schemeClr val="accent6"/>
              </a:solidFill>
            </a:endParaRPr>
          </a:p>
        </p:txBody>
      </p:sp>
      <p:pic>
        <p:nvPicPr>
          <p:cNvPr id="4" name="Picture 4" descr="http://www.thomaspeschak.com/storage/White%20Shark%20KayakThomas%20P.%20Peschak.jpg?__SQUARESPACE_CACHEVERSION=124243781367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999523" y="1600200"/>
            <a:ext cx="7144954" cy="47085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1299145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6"/>
                </a:solidFill>
              </a:rPr>
              <a:t>And they are prominently promoting their views</a:t>
            </a:r>
            <a:endParaRPr lang="en-US" sz="3200" dirty="0">
              <a:solidFill>
                <a:schemeClr val="accent6"/>
              </a:solidFill>
            </a:endParaRPr>
          </a:p>
        </p:txBody>
      </p:sp>
      <p:sp>
        <p:nvSpPr>
          <p:cNvPr id="3" name="Content Placeholder 2"/>
          <p:cNvSpPr>
            <a:spLocks noGrp="1"/>
          </p:cNvSpPr>
          <p:nvPr>
            <p:ph idx="1"/>
          </p:nvPr>
        </p:nvSpPr>
        <p:spPr/>
        <p:txBody>
          <a:bodyPr>
            <a:normAutofit/>
          </a:bodyPr>
          <a:lstStyle/>
          <a:p>
            <a:r>
              <a:rPr lang="en-US" sz="1600" dirty="0" smtClean="0"/>
              <a:t>‘It's </a:t>
            </a:r>
            <a:r>
              <a:rPr lang="en-US" sz="1600" dirty="0"/>
              <a:t>time for Congress to recalibrate Bayh–Dole. Profits and patents can be powerful incentives for scientists, businesspeople, and universities, but new and ongoing risks — including high prices that limit access to lifesaving technologies, reduced sharing of scientific data, marked shifts of focus from basic to applied research, and conflicts of interests for doctors and academic medical centers — should be mitigated or averted through revisions of </a:t>
            </a:r>
            <a:r>
              <a:rPr lang="en-US" sz="1600" dirty="0" smtClean="0"/>
              <a:t>the </a:t>
            </a:r>
            <a:r>
              <a:rPr lang="en-US" sz="1600" dirty="0"/>
              <a:t>law</a:t>
            </a:r>
            <a:r>
              <a:rPr lang="en-US" sz="1600" dirty="0" smtClean="0"/>
              <a:t>. “  </a:t>
            </a:r>
            <a:r>
              <a:rPr lang="en-US" sz="1800" dirty="0" smtClean="0">
                <a:solidFill>
                  <a:schemeClr val="accent6"/>
                </a:solidFill>
              </a:rPr>
              <a:t>New England Journal of Medicine</a:t>
            </a:r>
            <a:r>
              <a:rPr lang="en-US" sz="1600" dirty="0" smtClean="0">
                <a:solidFill>
                  <a:schemeClr val="accent6"/>
                </a:solidFill>
              </a:rPr>
              <a:t>,</a:t>
            </a:r>
            <a:r>
              <a:rPr lang="en-US" sz="1600" dirty="0" smtClean="0"/>
              <a:t> Aug. 2013</a:t>
            </a:r>
          </a:p>
          <a:p>
            <a:endParaRPr lang="en-US" sz="1600" dirty="0"/>
          </a:p>
          <a:p>
            <a:r>
              <a:rPr lang="en-US" sz="1600" dirty="0"/>
              <a:t>“If tax dollars fund an important part of biomedical innovation, it is not altogether unreasonable for the government to exercise some degree of control over pricing excesses. Yet, no such measures are currently in effect</a:t>
            </a:r>
            <a:r>
              <a:rPr lang="en-US" sz="1600" dirty="0" smtClean="0"/>
              <a:t>.”  </a:t>
            </a:r>
            <a:r>
              <a:rPr lang="en-US" sz="1800" dirty="0" smtClean="0">
                <a:solidFill>
                  <a:schemeClr val="accent6"/>
                </a:solidFill>
              </a:rPr>
              <a:t>Brookings Institution</a:t>
            </a:r>
            <a:r>
              <a:rPr lang="en-US" sz="1600" dirty="0" smtClean="0"/>
              <a:t>, </a:t>
            </a:r>
            <a:r>
              <a:rPr lang="en-US" sz="1600" dirty="0" smtClean="0"/>
              <a:t>Nov</a:t>
            </a:r>
            <a:r>
              <a:rPr lang="en-US" sz="1600" dirty="0" smtClean="0"/>
              <a:t>. 2012</a:t>
            </a:r>
          </a:p>
          <a:p>
            <a:endParaRPr lang="en-US" sz="1600" dirty="0"/>
          </a:p>
          <a:p>
            <a:r>
              <a:rPr lang="en-US" sz="1600" dirty="0" smtClean="0"/>
              <a:t>“</a:t>
            </a:r>
            <a:r>
              <a:rPr lang="en-US" sz="1600" dirty="0"/>
              <a:t>If universities issued more nonexclusive licenses of their products, there would be less need to rely on march-in rights. Even though non-exclusive licenses may bring lower royalty rates, they can be successful in helping bring to market essential therapeutic technologies.” </a:t>
            </a:r>
            <a:r>
              <a:rPr lang="en-US" sz="1600" dirty="0" smtClean="0"/>
              <a:t>  </a:t>
            </a:r>
            <a:r>
              <a:rPr lang="en-US" sz="1800" dirty="0" smtClean="0">
                <a:solidFill>
                  <a:schemeClr val="accent6"/>
                </a:solidFill>
              </a:rPr>
              <a:t>Journal of the American Medical Assn</a:t>
            </a:r>
            <a:r>
              <a:rPr lang="en-US" sz="1600" dirty="0" smtClean="0">
                <a:solidFill>
                  <a:schemeClr val="accent6"/>
                </a:solidFill>
              </a:rPr>
              <a:t>. </a:t>
            </a:r>
            <a:r>
              <a:rPr lang="en-US" sz="1600" dirty="0" smtClean="0"/>
              <a:t>March, 2014</a:t>
            </a:r>
            <a:endParaRPr lang="en-US" sz="1600" dirty="0"/>
          </a:p>
        </p:txBody>
      </p:sp>
    </p:spTree>
    <p:extLst>
      <p:ext uri="{BB962C8B-B14F-4D97-AF65-F5344CB8AC3E}">
        <p14:creationId xmlns:p14="http://schemas.microsoft.com/office/powerpoint/2010/main" val="1920212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fontScale="90000"/>
          </a:bodyPr>
          <a:lstStyle/>
          <a:p>
            <a:r>
              <a:rPr lang="en-US" sz="3600" dirty="0" smtClean="0">
                <a:solidFill>
                  <a:schemeClr val="accent6"/>
                </a:solidFill>
              </a:rPr>
              <a:t>“Do university patents pay off?”</a:t>
            </a:r>
            <a:br>
              <a:rPr lang="en-US" sz="3600" dirty="0" smtClean="0">
                <a:solidFill>
                  <a:schemeClr val="accent6"/>
                </a:solidFill>
              </a:rPr>
            </a:br>
            <a:r>
              <a:rPr lang="en-US" sz="2700" dirty="0" smtClean="0">
                <a:solidFill>
                  <a:schemeClr val="accent6"/>
                </a:solidFill>
              </a:rPr>
              <a:t>Yale Journal of Law &amp; Technology, June 2014</a:t>
            </a:r>
            <a:br>
              <a:rPr lang="en-US" sz="2700" dirty="0" smtClean="0">
                <a:solidFill>
                  <a:schemeClr val="accent6"/>
                </a:solidFill>
              </a:rPr>
            </a:br>
            <a:r>
              <a:rPr lang="en-US" sz="2700" dirty="0" smtClean="0">
                <a:solidFill>
                  <a:schemeClr val="accent6"/>
                </a:solidFill>
              </a:rPr>
              <a:t/>
            </a:r>
            <a:br>
              <a:rPr lang="en-US" sz="2700" dirty="0" smtClean="0">
                <a:solidFill>
                  <a:schemeClr val="accent6"/>
                </a:solidFill>
              </a:rPr>
            </a:br>
            <a:endParaRPr lang="en-US" sz="1800" dirty="0">
              <a:solidFill>
                <a:srgbClr val="FF0000"/>
              </a:solidFill>
            </a:endParaRPr>
          </a:p>
        </p:txBody>
      </p:sp>
      <p:sp>
        <p:nvSpPr>
          <p:cNvPr id="3" name="Content Placeholder 2"/>
          <p:cNvSpPr>
            <a:spLocks noGrp="1"/>
          </p:cNvSpPr>
          <p:nvPr>
            <p:ph idx="1"/>
          </p:nvPr>
        </p:nvSpPr>
        <p:spPr>
          <a:xfrm>
            <a:off x="457200" y="1066800"/>
            <a:ext cx="8229600" cy="5242560"/>
          </a:xfrm>
        </p:spPr>
        <p:txBody>
          <a:bodyPr>
            <a:normAutofit fontScale="85000" lnSpcReduction="20000"/>
          </a:bodyPr>
          <a:lstStyle/>
          <a:p>
            <a:pPr>
              <a:buFont typeface="Arial" panose="020B0604020202020204" pitchFamily="34" charset="0"/>
              <a:buChar char="•"/>
            </a:pPr>
            <a:r>
              <a:rPr lang="en-US" dirty="0"/>
              <a:t>University patent programs earn a </a:t>
            </a:r>
            <a:r>
              <a:rPr lang="en-US" dirty="0" smtClean="0"/>
              <a:t>negative rate </a:t>
            </a:r>
            <a:r>
              <a:rPr lang="en-US" dirty="0"/>
              <a:t>of return on high-tech patents.</a:t>
            </a:r>
            <a:br>
              <a:rPr lang="en-US" dirty="0"/>
            </a:br>
            <a:r>
              <a:rPr lang="en-US" dirty="0"/>
              <a:t/>
            </a:r>
            <a:br>
              <a:rPr lang="en-US" dirty="0"/>
            </a:br>
            <a:endParaRPr lang="en-US" dirty="0" smtClean="0"/>
          </a:p>
          <a:p>
            <a:pPr>
              <a:buFont typeface="Arial" panose="020B0604020202020204" pitchFamily="34" charset="0"/>
              <a:buChar char="•"/>
            </a:pPr>
            <a:r>
              <a:rPr lang="en-US" dirty="0" smtClean="0"/>
              <a:t>University </a:t>
            </a:r>
            <a:r>
              <a:rPr lang="en-US" dirty="0"/>
              <a:t>patent programs </a:t>
            </a:r>
            <a:r>
              <a:rPr lang="en-US" dirty="0" smtClean="0"/>
              <a:t>may harm </a:t>
            </a:r>
            <a:r>
              <a:rPr lang="en-US" dirty="0"/>
              <a:t>professors’ ability to obtain research funding, to collaborate with  other institutions, and to disseminate their work. </a:t>
            </a:r>
            <a:br>
              <a:rPr lang="en-US" dirty="0"/>
            </a:br>
            <a:r>
              <a:rPr lang="en-US" dirty="0"/>
              <a:t/>
            </a:r>
            <a:br>
              <a:rPr lang="en-US" dirty="0"/>
            </a:br>
            <a:endParaRPr lang="en-US" dirty="0" smtClean="0"/>
          </a:p>
          <a:p>
            <a:pPr>
              <a:buFont typeface="Arial" panose="020B0604020202020204" pitchFamily="34" charset="0"/>
              <a:buChar char="•"/>
            </a:pPr>
            <a:r>
              <a:rPr lang="en-US" dirty="0" smtClean="0"/>
              <a:t>University </a:t>
            </a:r>
            <a:r>
              <a:rPr lang="en-US" dirty="0"/>
              <a:t>patent programs are, at best, a modest benefit to professors seeking to commercialize high-tech academic research. </a:t>
            </a:r>
            <a:br>
              <a:rPr lang="en-US" dirty="0"/>
            </a:br>
            <a:endParaRPr lang="en-US" dirty="0" smtClean="0"/>
          </a:p>
          <a:p>
            <a:pPr>
              <a:buFont typeface="Arial" panose="020B0604020202020204" pitchFamily="34" charset="0"/>
              <a:buChar char="•"/>
            </a:pPr>
            <a:r>
              <a:rPr lang="en-US" dirty="0"/>
              <a:t>F</a:t>
            </a:r>
            <a:r>
              <a:rPr lang="en-US" dirty="0" smtClean="0"/>
              <a:t>ewer </a:t>
            </a:r>
            <a:r>
              <a:rPr lang="en-US" dirty="0"/>
              <a:t>than half of university spinoff founders report that  patents  helped their commercialization efforts.</a:t>
            </a:r>
          </a:p>
        </p:txBody>
      </p:sp>
    </p:spTree>
    <p:extLst>
      <p:ext uri="{BB962C8B-B14F-4D97-AF65-F5344CB8AC3E}">
        <p14:creationId xmlns:p14="http://schemas.microsoft.com/office/powerpoint/2010/main" val="3021210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077200" cy="762000"/>
          </a:xfrm>
        </p:spPr>
        <p:txBody>
          <a:bodyPr>
            <a:normAutofit/>
          </a:bodyPr>
          <a:lstStyle/>
          <a:p>
            <a:r>
              <a:rPr lang="en-US" sz="3200" dirty="0" smtClean="0">
                <a:solidFill>
                  <a:srgbClr val="FFC000"/>
                </a:solidFill>
              </a:rPr>
              <a:t>The beat goes on (and on and on…)</a:t>
            </a:r>
            <a:endParaRPr lang="en-US" sz="3200" dirty="0">
              <a:solidFill>
                <a:srgbClr val="FFC000"/>
              </a:solidFill>
            </a:endParaRPr>
          </a:p>
        </p:txBody>
      </p:sp>
      <p:sp>
        <p:nvSpPr>
          <p:cNvPr id="3" name="Content Placeholder 2"/>
          <p:cNvSpPr>
            <a:spLocks noGrp="1"/>
          </p:cNvSpPr>
          <p:nvPr>
            <p:ph idx="1"/>
          </p:nvPr>
        </p:nvSpPr>
        <p:spPr>
          <a:xfrm>
            <a:off x="457200" y="762000"/>
            <a:ext cx="8229600" cy="5943600"/>
          </a:xfrm>
        </p:spPr>
        <p:txBody>
          <a:bodyPr>
            <a:noAutofit/>
          </a:bodyPr>
          <a:lstStyle/>
          <a:p>
            <a:r>
              <a:rPr lang="en-US" sz="1800" dirty="0" smtClean="0"/>
              <a:t>“There was no bigger disappointment to me than the failure to enact the Innovation Act. Trial lawyers, pharmaceutical manufacturers, and </a:t>
            </a:r>
            <a:r>
              <a:rPr lang="en-US" sz="1800" dirty="0" smtClean="0">
                <a:solidFill>
                  <a:srgbClr val="FFFF00"/>
                </a:solidFill>
              </a:rPr>
              <a:t>universities </a:t>
            </a:r>
            <a:r>
              <a:rPr lang="en-US" sz="1800" dirty="0" smtClean="0"/>
              <a:t>have been rightfully blamed as the entrenched interests that killed the bill while the tech community has been dubbed ‘D.C.’s biggest loser. ‘ “   </a:t>
            </a:r>
            <a:r>
              <a:rPr lang="en-US" sz="1800" dirty="0" smtClean="0">
                <a:solidFill>
                  <a:schemeClr val="accent6"/>
                </a:solidFill>
              </a:rPr>
              <a:t>Rep. Tom Marino, Vice Chair of the House IP Subcommittee, August 2014</a:t>
            </a:r>
          </a:p>
          <a:p>
            <a:endParaRPr lang="en-US" sz="1800" dirty="0" smtClean="0"/>
          </a:p>
          <a:p>
            <a:pPr>
              <a:buFont typeface="Wingdings" pitchFamily="2" charset="2"/>
              <a:buChar char="q"/>
            </a:pPr>
            <a:r>
              <a:rPr lang="en-US" sz="1800" dirty="0" smtClean="0"/>
              <a:t>“</a:t>
            </a:r>
            <a:r>
              <a:rPr lang="en-US" sz="1800" dirty="0"/>
              <a:t>After all, while universities don’t engage in the most egregious troll tactics, universities’ efforts to generate licensing revenue have imposed significant costs on the public that aren’t so different from problems created by patent </a:t>
            </a:r>
            <a:r>
              <a:rPr lang="en-US" sz="1800" dirty="0" smtClean="0"/>
              <a:t>trolls.” </a:t>
            </a:r>
            <a:r>
              <a:rPr lang="en-US" sz="1800" i="1" dirty="0" smtClean="0">
                <a:solidFill>
                  <a:schemeClr val="accent6"/>
                </a:solidFill>
              </a:rPr>
              <a:t>Patent trolls have a surprising ally: universities</a:t>
            </a:r>
            <a:r>
              <a:rPr lang="en-US" sz="1800" dirty="0" smtClean="0">
                <a:solidFill>
                  <a:schemeClr val="accent6"/>
                </a:solidFill>
              </a:rPr>
              <a:t>, Washington Post, Nov. 30, 2013</a:t>
            </a:r>
          </a:p>
          <a:p>
            <a:pPr marL="137160" indent="0">
              <a:buNone/>
            </a:pPr>
            <a:r>
              <a:rPr lang="en-US" sz="1800" dirty="0" smtClean="0"/>
              <a:t> </a:t>
            </a:r>
          </a:p>
          <a:p>
            <a:pPr>
              <a:buFont typeface="Wingdings" pitchFamily="2" charset="2"/>
              <a:buChar char="q"/>
            </a:pPr>
            <a:r>
              <a:rPr lang="en-US" sz="1800" dirty="0" smtClean="0"/>
              <a:t>“</a:t>
            </a:r>
            <a:r>
              <a:rPr lang="en-US" sz="1800" dirty="0"/>
              <a:t>It is less, clear, however, whether this act has always been effective in directing public research into the public interest… Rather, it is quite possible that </a:t>
            </a:r>
            <a:r>
              <a:rPr lang="en-US" sz="1800" i="1" dirty="0"/>
              <a:t>one unforeseen consequence of Bayh-Dole allows for modes of commercialization that have and </a:t>
            </a:r>
            <a:r>
              <a:rPr lang="en-US" sz="1800" dirty="0"/>
              <a:t>(sic) </a:t>
            </a:r>
            <a:r>
              <a:rPr lang="en-US" sz="1800" i="1" dirty="0"/>
              <a:t>inflationary effect on the whole healthcare system, not just new products</a:t>
            </a:r>
            <a:r>
              <a:rPr lang="en-US" sz="1800" dirty="0"/>
              <a:t>.” </a:t>
            </a:r>
            <a:r>
              <a:rPr lang="en-US" sz="1800" i="1" dirty="0">
                <a:solidFill>
                  <a:schemeClr val="accent6"/>
                </a:solidFill>
              </a:rPr>
              <a:t>Building an Innovation-Based Economy, Brookings Institution </a:t>
            </a:r>
            <a:r>
              <a:rPr lang="en-US" sz="1800" dirty="0">
                <a:solidFill>
                  <a:schemeClr val="accent6"/>
                </a:solidFill>
              </a:rPr>
              <a:t>(Nov. 2012) </a:t>
            </a:r>
            <a:endParaRPr lang="en-US" sz="1800" dirty="0" smtClean="0">
              <a:solidFill>
                <a:schemeClr val="accent6"/>
              </a:solidFill>
            </a:endParaRPr>
          </a:p>
          <a:p>
            <a:endParaRPr lang="en-US" sz="1800" dirty="0">
              <a:solidFill>
                <a:srgbClr val="00B0F0"/>
              </a:solidFill>
            </a:endParaRPr>
          </a:p>
          <a:p>
            <a:pPr>
              <a:buFont typeface="Wingdings" pitchFamily="2" charset="2"/>
              <a:buChar char="q"/>
            </a:pPr>
            <a:endParaRPr lang="en-US" sz="1800" dirty="0"/>
          </a:p>
          <a:p>
            <a:endParaRPr lang="en-US" sz="1800" dirty="0"/>
          </a:p>
        </p:txBody>
      </p:sp>
    </p:spTree>
    <p:extLst>
      <p:ext uri="{BB962C8B-B14F-4D97-AF65-F5344CB8AC3E}">
        <p14:creationId xmlns:p14="http://schemas.microsoft.com/office/powerpoint/2010/main" val="29858163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chemeClr val="accent6"/>
                </a:solidFill>
              </a:rPr>
              <a:t>Most of the attacks are emotional, but emotion sells</a:t>
            </a:r>
            <a:endParaRPr lang="en-US" sz="3600" dirty="0">
              <a:solidFill>
                <a:schemeClr val="accent6"/>
              </a:solidFill>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533400" y="1676400"/>
            <a:ext cx="8077200" cy="4800600"/>
          </a:xfrm>
        </p:spPr>
      </p:pic>
    </p:spTree>
    <p:extLst>
      <p:ext uri="{BB962C8B-B14F-4D97-AF65-F5344CB8AC3E}">
        <p14:creationId xmlns:p14="http://schemas.microsoft.com/office/powerpoint/2010/main" val="33999872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smtClean="0">
                <a:solidFill>
                  <a:schemeClr val="accent6"/>
                </a:solidFill>
              </a:rPr>
              <a:t>This response to attacks doesn’t work very well</a:t>
            </a:r>
            <a:br>
              <a:rPr lang="en-US" sz="3200" dirty="0" smtClean="0">
                <a:solidFill>
                  <a:schemeClr val="accent6"/>
                </a:solidFill>
              </a:rPr>
            </a:br>
            <a:r>
              <a:rPr lang="en-US" sz="2400" dirty="0" smtClean="0">
                <a:solidFill>
                  <a:schemeClr val="accent6"/>
                </a:solidFill>
              </a:rPr>
              <a:t>(Gee, it seems so safe down here)</a:t>
            </a:r>
            <a:endParaRPr lang="en-US" sz="2400" dirty="0">
              <a:solidFill>
                <a:schemeClr val="accent6"/>
              </a:solidFill>
            </a:endParaRPr>
          </a:p>
        </p:txBody>
      </p:sp>
      <p:pic>
        <p:nvPicPr>
          <p:cNvPr id="4" name="Picture 6" descr="Head in sand Ostrich.jpg photo">
            <a:hlinkClick r:id="rId2"/>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t="87" b="87"/>
          <a:stretch>
            <a:fillRect/>
          </a:stretch>
        </p:blipFill>
        <p:spPr bwMode="auto">
          <a:xfrm>
            <a:off x="1295400" y="1905000"/>
            <a:ext cx="6400800"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9948200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338</TotalTime>
  <Words>732</Words>
  <Application>Microsoft Office PowerPoint</Application>
  <PresentationFormat>On-screen Show (4:3)</PresentationFormat>
  <Paragraphs>54</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Apex</vt:lpstr>
      <vt:lpstr>Eternal vigilance is the price of bayh-Dole</vt:lpstr>
      <vt:lpstr>Times are uncertain,emotions are running high and we’re in the cross fire  (Hatfield Clan, licensed under public domain via Wikimedia) </vt:lpstr>
      <vt:lpstr>We’re impacted by larger debates raging all around us</vt:lpstr>
      <vt:lpstr>While you may not notice them, the critics have their eyes on you</vt:lpstr>
      <vt:lpstr>And they are prominently promoting their views</vt:lpstr>
      <vt:lpstr>“Do university patents pay off?” Yale Journal of Law &amp; Technology, June 2014  </vt:lpstr>
      <vt:lpstr>The beat goes on (and on and on…)</vt:lpstr>
      <vt:lpstr>Most of the attacks are emotional, but emotion sells</vt:lpstr>
      <vt:lpstr>This response to attacks doesn’t work very well (Gee, it seems so safe down here)</vt:lpstr>
      <vt:lpstr>We have a good story to tell  that will resonate with the public  </vt:lpstr>
      <vt:lpstr> We impact lives around the world…  “Without your law, I wouldn’t be alive today.”  Cancer survivor Betsy deParry hugs Sen. Bayh</vt:lpstr>
      <vt:lpstr>And are an important part of the US economy</vt:lpstr>
      <vt:lpstr>SO, What should you do?</vt:lpstr>
      <vt:lpstr>“Do not wait: the time will never be ‘just right.’ Start where you stand, and work with whatever tools you may have at your command, and better tools will be found as you go along. “  George Herbert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Eternal vigilance is the price of bayh-Dole</dc:title>
  <dc:creator>Dad</dc:creator>
  <cp:lastModifiedBy>Dad</cp:lastModifiedBy>
  <cp:revision>38</cp:revision>
  <dcterms:created xsi:type="dcterms:W3CDTF">2014-08-05T15:08:36Z</dcterms:created>
  <dcterms:modified xsi:type="dcterms:W3CDTF">2014-08-12T15:30:13Z</dcterms:modified>
</cp:coreProperties>
</file>